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Montserrat Medium"/>
      <p:regular r:id="rId24"/>
      <p:bold r:id="rId25"/>
      <p:italic r:id="rId26"/>
      <p:boldItalic r:id="rId27"/>
    </p:embeddedFont>
    <p:embeddedFont>
      <p:font typeface="Montserrat ExtraBold"/>
      <p:bold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MontserratMedium-italic.fntdata"/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1" Type="http://schemas.openxmlformats.org/officeDocument/2006/relationships/font" Target="fonts/Montserrat-bold.fntdata"/><Relationship Id="rId3" Type="http://schemas.openxmlformats.org/officeDocument/2006/relationships/slideMaster" Target="slideMasters/slideMaster1.xml"/><Relationship Id="rId25" Type="http://schemas.openxmlformats.org/officeDocument/2006/relationships/font" Target="fonts/MontserratMedium-bold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0" Type="http://schemas.openxmlformats.org/officeDocument/2006/relationships/font" Target="fonts/Montserrat-regular.fntdata"/><Relationship Id="rId2" Type="http://schemas.openxmlformats.org/officeDocument/2006/relationships/presProps" Target="presProps.xml"/><Relationship Id="rId29" Type="http://schemas.openxmlformats.org/officeDocument/2006/relationships/font" Target="fonts/MontserratExtraBold-boldItalic.fntdata"/><Relationship Id="rId16" Type="http://schemas.openxmlformats.org/officeDocument/2006/relationships/slide" Target="slides/slide12.xml"/><Relationship Id="rId24" Type="http://schemas.openxmlformats.org/officeDocument/2006/relationships/font" Target="fonts/MontserratMedium-regular.fntdata"/><Relationship Id="rId1" Type="http://schemas.openxmlformats.org/officeDocument/2006/relationships/theme" Target="theme/theme2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32" Type="http://schemas.openxmlformats.org/officeDocument/2006/relationships/customXml" Target="../customXml/item3.xml"/><Relationship Id="rId23" Type="http://schemas.openxmlformats.org/officeDocument/2006/relationships/font" Target="fonts/Montserrat-boldItalic.fntdata"/><Relationship Id="rId28" Type="http://schemas.openxmlformats.org/officeDocument/2006/relationships/font" Target="fonts/MontserratExtraBold-bold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ustomXml" Target="../customXml/item2.xml"/><Relationship Id="rId22" Type="http://schemas.openxmlformats.org/officeDocument/2006/relationships/font" Target="fonts/Montserrat-italic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7" Type="http://schemas.openxmlformats.org/officeDocument/2006/relationships/font" Target="fonts/MontserratMedium-boldItalic.fntdata"/><Relationship Id="rId14" Type="http://schemas.openxmlformats.org/officeDocument/2006/relationships/slide" Target="slides/slide10.xml"/><Relationship Id="rId30" Type="http://schemas.openxmlformats.org/officeDocument/2006/relationships/customXml" Target="../customXml/item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f01dec1e9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f01dec1e9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01dec1e9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f01dec1e9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f01dec1e9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f01dec1e9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f01dec1e9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f01dec1e9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f01dec1e9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f01dec1e9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01dec1e9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01dec1e9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01dec1e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01dec1e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0d4698e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f0d4698e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01dec1e9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01dec1e9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f01dec1e9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f01dec1e9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01dec1e9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f01dec1e9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f01dec1e9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f01dec1e9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f01dec1e9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f01dec1e9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2249400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Serverless Computing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5"/>
          <p:cNvSpPr txBox="1"/>
          <p:nvPr>
            <p:ph type="title"/>
          </p:nvPr>
        </p:nvSpPr>
        <p:spPr>
          <a:xfrm>
            <a:off x="637125" y="445025"/>
            <a:ext cx="5735700" cy="4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218" name="Google Shape;218;p45"/>
          <p:cNvSpPr txBox="1"/>
          <p:nvPr>
            <p:ph idx="1" type="body"/>
          </p:nvPr>
        </p:nvSpPr>
        <p:spPr>
          <a:xfrm>
            <a:off x="586900" y="1155600"/>
            <a:ext cx="64554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Response time is delayed.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Drawback of migrating to serverless computing.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Triggering of a request.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Referred to as response latency.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Drift and be processed.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Time is crucial.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6"/>
          <p:cNvSpPr txBox="1"/>
          <p:nvPr>
            <p:ph type="title"/>
          </p:nvPr>
        </p:nvSpPr>
        <p:spPr>
          <a:xfrm>
            <a:off x="637125" y="445025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224" name="Google Shape;224;p46"/>
          <p:cNvSpPr txBox="1"/>
          <p:nvPr>
            <p:ph idx="1" type="body"/>
          </p:nvPr>
        </p:nvSpPr>
        <p:spPr>
          <a:xfrm>
            <a:off x="757675" y="1286200"/>
            <a:ext cx="56718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Restriction: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Serverless computing can restrict us.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Not suitable for high-computing tasks,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Resource limitations imposed by vendors.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Third-party provider.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25" name="Google Shape;22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1025" y="1578000"/>
            <a:ext cx="1687725" cy="17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7"/>
          <p:cNvSpPr txBox="1"/>
          <p:nvPr>
            <p:ph type="title"/>
          </p:nvPr>
        </p:nvSpPr>
        <p:spPr>
          <a:xfrm>
            <a:off x="637125" y="434975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231" name="Google Shape;231;p47"/>
          <p:cNvSpPr txBox="1"/>
          <p:nvPr>
            <p:ph idx="1" type="body"/>
          </p:nvPr>
        </p:nvSpPr>
        <p:spPr>
          <a:xfrm>
            <a:off x="697400" y="1266125"/>
            <a:ext cx="54909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Security: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For security.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Customers may feel safer.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Consumers have no redress if an attack happens.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Rely on the provider to reveal, repair, and recover.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32" name="Google Shape;23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2675" y="1591872"/>
            <a:ext cx="1585525" cy="179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8"/>
          <p:cNvSpPr txBox="1"/>
          <p:nvPr>
            <p:ph type="title"/>
          </p:nvPr>
        </p:nvSpPr>
        <p:spPr>
          <a:xfrm>
            <a:off x="687350" y="404825"/>
            <a:ext cx="5735700" cy="6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  <p:sp>
        <p:nvSpPr>
          <p:cNvPr id="238" name="Google Shape;238;p48"/>
          <p:cNvSpPr txBox="1"/>
          <p:nvPr>
            <p:ph idx="1" type="body"/>
          </p:nvPr>
        </p:nvSpPr>
        <p:spPr>
          <a:xfrm>
            <a:off x="503300" y="1135525"/>
            <a:ext cx="61038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Microservices and serverless architecture.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Creation of small services.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Qualities of small amounts of code,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Inherent and automated scaling.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Rapid provisioning.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Pricing model that never costs for idle capacity.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9"/>
          <p:cNvSpPr txBox="1"/>
          <p:nvPr>
            <p:ph type="title"/>
          </p:nvPr>
        </p:nvSpPr>
        <p:spPr>
          <a:xfrm>
            <a:off x="576875" y="465125"/>
            <a:ext cx="57357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  <p:sp>
        <p:nvSpPr>
          <p:cNvPr id="244" name="Google Shape;244;p49"/>
          <p:cNvSpPr txBox="1"/>
          <p:nvPr>
            <p:ph idx="1" type="body"/>
          </p:nvPr>
        </p:nvSpPr>
        <p:spPr>
          <a:xfrm>
            <a:off x="476400" y="1256075"/>
            <a:ext cx="57357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Substantial popularity.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Useful for common applications.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Customer relationship management (CRM).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Analytics and business intelligence.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Finance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, and more.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45" name="Google Shape;245;p49"/>
          <p:cNvPicPr preferRelativeResize="0"/>
          <p:nvPr/>
        </p:nvPicPr>
        <p:blipFill rotWithShape="1">
          <a:blip r:embed="rId3">
            <a:alphaModFix/>
          </a:blip>
          <a:srcRect b="0" l="10239" r="10877" t="0"/>
          <a:stretch/>
        </p:blipFill>
        <p:spPr>
          <a:xfrm>
            <a:off x="6367075" y="1199425"/>
            <a:ext cx="2299849" cy="19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0"/>
          <p:cNvSpPr txBox="1"/>
          <p:nvPr>
            <p:ph type="title"/>
          </p:nvPr>
        </p:nvSpPr>
        <p:spPr>
          <a:xfrm>
            <a:off x="677300" y="475150"/>
            <a:ext cx="57357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  <p:sp>
        <p:nvSpPr>
          <p:cNvPr id="251" name="Google Shape;251;p50"/>
          <p:cNvSpPr txBox="1"/>
          <p:nvPr>
            <p:ph idx="1" type="body"/>
          </p:nvPr>
        </p:nvSpPr>
        <p:spPr>
          <a:xfrm>
            <a:off x="677300" y="125607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Backend for APIs: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HTTP endpoint that can be used by web clients.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Full-featured API with additional security.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OAuth support.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Rate restriction, and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Custom domain support.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767700" y="455050"/>
            <a:ext cx="57357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767700" y="1296250"/>
            <a:ext cx="62442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is serverless computing?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Are there servers in serverless computing?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Benefits of using serverless computing.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Limitations of serverless computing.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Use cases.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677300" y="445025"/>
            <a:ext cx="57357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Serverless Computing</a:t>
            </a:r>
            <a:endParaRPr/>
          </a:p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546675" y="1286225"/>
            <a:ext cx="61137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New and opposite to the traditional method.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Managing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Provisioning or,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Maintaining servers.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Developer managed all the things.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74" name="Google Shape;1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3000" y="1761275"/>
            <a:ext cx="2022375" cy="12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9"/>
          <p:cNvSpPr txBox="1"/>
          <p:nvPr>
            <p:ph type="title"/>
          </p:nvPr>
        </p:nvSpPr>
        <p:spPr>
          <a:xfrm>
            <a:off x="677300" y="445025"/>
            <a:ext cx="57357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Serverless Computing</a:t>
            </a:r>
            <a:endParaRPr/>
          </a:p>
        </p:txBody>
      </p:sp>
      <p:sp>
        <p:nvSpPr>
          <p:cNvPr id="180" name="Google Shape;180;p39"/>
          <p:cNvSpPr txBox="1"/>
          <p:nvPr>
            <p:ph idx="1" type="body"/>
          </p:nvPr>
        </p:nvSpPr>
        <p:spPr>
          <a:xfrm>
            <a:off x="677300" y="1276150"/>
            <a:ext cx="58125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Job of establishing.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Maintaining, and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Scaling the server infrastructure.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AWS or some other cloud provider.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0"/>
          <p:cNvSpPr txBox="1"/>
          <p:nvPr>
            <p:ph type="title"/>
          </p:nvPr>
        </p:nvSpPr>
        <p:spPr>
          <a:xfrm>
            <a:off x="687350" y="475150"/>
            <a:ext cx="5735700" cy="4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Serverless Computing</a:t>
            </a:r>
            <a:endParaRPr/>
          </a:p>
        </p:txBody>
      </p:sp>
      <p:sp>
        <p:nvSpPr>
          <p:cNvPr id="186" name="Google Shape;186;p40"/>
          <p:cNvSpPr txBox="1"/>
          <p:nvPr>
            <p:ph idx="1" type="body"/>
          </p:nvPr>
        </p:nvSpPr>
        <p:spPr>
          <a:xfrm>
            <a:off x="687350" y="1266125"/>
            <a:ext cx="55410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emand.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Scale up and down.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Metered on-demand using an event-driven execution approach.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Does not cost anything when it is idle.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1"/>
          <p:cNvSpPr txBox="1"/>
          <p:nvPr>
            <p:ph type="title"/>
          </p:nvPr>
        </p:nvSpPr>
        <p:spPr>
          <a:xfrm>
            <a:off x="627100" y="445025"/>
            <a:ext cx="57357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Servers in Serverless?</a:t>
            </a:r>
            <a:endParaRPr/>
          </a:p>
        </p:txBody>
      </p:sp>
      <p:sp>
        <p:nvSpPr>
          <p:cNvPr id="192" name="Google Shape;192;p41"/>
          <p:cNvSpPr txBox="1"/>
          <p:nvPr>
            <p:ph idx="1" type="body"/>
          </p:nvPr>
        </p:nvSpPr>
        <p:spPr>
          <a:xfrm>
            <a:off x="677300" y="1246025"/>
            <a:ext cx="47676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No servers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Customer doesn't see,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Manage, or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Interact.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Serverless has no servers.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Reduced.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2"/>
          <p:cNvSpPr txBox="1"/>
          <p:nvPr>
            <p:ph type="title"/>
          </p:nvPr>
        </p:nvSpPr>
        <p:spPr>
          <a:xfrm>
            <a:off x="486425" y="445000"/>
            <a:ext cx="57357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</a:t>
            </a:r>
            <a:endParaRPr/>
          </a:p>
        </p:txBody>
      </p:sp>
      <p:sp>
        <p:nvSpPr>
          <p:cNvPr id="198" name="Google Shape;198;p42"/>
          <p:cNvSpPr txBox="1"/>
          <p:nvPr>
            <p:ph idx="1" type="body"/>
          </p:nvPr>
        </p:nvSpPr>
        <p:spPr>
          <a:xfrm>
            <a:off x="486425" y="1175700"/>
            <a:ext cx="64452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Cost-effective: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Principle of minimising costs.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No need to pay a premium to buy, set up, and hire skilled personnel.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No need to invest money or time.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Build our product.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99" name="Google Shape;19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1625" y="1642275"/>
            <a:ext cx="1756875" cy="1641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3"/>
          <p:cNvSpPr txBox="1"/>
          <p:nvPr>
            <p:ph type="title"/>
          </p:nvPr>
        </p:nvSpPr>
        <p:spPr>
          <a:xfrm>
            <a:off x="586875" y="404850"/>
            <a:ext cx="5735700" cy="4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</a:t>
            </a:r>
            <a:endParaRPr/>
          </a:p>
        </p:txBody>
      </p:sp>
      <p:sp>
        <p:nvSpPr>
          <p:cNvPr id="205" name="Google Shape;205;p43"/>
          <p:cNvSpPr txBox="1"/>
          <p:nvPr>
            <p:ph idx="1" type="body"/>
          </p:nvPr>
        </p:nvSpPr>
        <p:spPr>
          <a:xfrm>
            <a:off x="647150" y="1175700"/>
            <a:ext cx="65256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Scalable: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oost in usage,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From a viral marketing.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Serverless allows us to handle as many requests.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Without sacrificing performance.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Number of functions.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06" name="Google Shape;20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5025" y="1629650"/>
            <a:ext cx="1404750" cy="140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4"/>
          <p:cNvSpPr txBox="1"/>
          <p:nvPr>
            <p:ph type="title"/>
          </p:nvPr>
        </p:nvSpPr>
        <p:spPr>
          <a:xfrm>
            <a:off x="697400" y="465100"/>
            <a:ext cx="57357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</a:t>
            </a:r>
            <a:endParaRPr/>
          </a:p>
        </p:txBody>
      </p:sp>
      <p:sp>
        <p:nvSpPr>
          <p:cNvPr id="212" name="Google Shape;212;p44"/>
          <p:cNvSpPr txBox="1"/>
          <p:nvPr>
            <p:ph idx="1" type="body"/>
          </p:nvPr>
        </p:nvSpPr>
        <p:spPr>
          <a:xfrm>
            <a:off x="697400" y="1246025"/>
            <a:ext cx="57357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Improves </a:t>
            </a:r>
            <a:r>
              <a:rPr b="1" i="1" lang="en" sz="1800"/>
              <a:t>efficiency: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Primary coding jobs, they can work more 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efficiently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Core work.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Software trends.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User experience expectations.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7D7C91FA-F6F2-41F1-AA99-C86CCA26E7BD}"/>
</file>

<file path=customXml/itemProps2.xml><?xml version="1.0" encoding="utf-8"?>
<ds:datastoreItem xmlns:ds="http://schemas.openxmlformats.org/officeDocument/2006/customXml" ds:itemID="{7418379C-7FDE-42F8-B4B6-8A9571A3FEF3}"/>
</file>

<file path=customXml/itemProps3.xml><?xml version="1.0" encoding="utf-8"?>
<ds:datastoreItem xmlns:ds="http://schemas.openxmlformats.org/officeDocument/2006/customXml" ds:itemID="{EB24886A-159E-4B86-AFA2-DD17993C07B1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